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71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20" r:id="rId23"/>
    <p:sldId id="321" r:id="rId24"/>
  </p:sldIdLst>
  <p:sldSz cx="9144000" cy="6858000" type="screen4x3"/>
  <p:notesSz cx="7023100" cy="9309100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66FF"/>
    <a:srgbClr val="0099FF"/>
    <a:srgbClr val="66FF66"/>
    <a:srgbClr val="0000CC"/>
    <a:srgbClr val="3333B2"/>
    <a:srgbClr val="FFFF99"/>
    <a:srgbClr val="FFFFCC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7" autoAdjust="0"/>
    <p:restoredTop sz="90060" autoAdjust="0"/>
  </p:normalViewPr>
  <p:slideViewPr>
    <p:cSldViewPr>
      <p:cViewPr varScale="1">
        <p:scale>
          <a:sx n="122" d="100"/>
          <a:sy n="122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4DB847-A7C6-423F-B771-46A6092732E3}" type="datetimeFigureOut">
              <a:rPr lang="en-US"/>
              <a:pPr>
                <a:defRPr/>
              </a:pPr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C56A9-71FA-49A8-A49B-73E0C4B6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65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781800" y="6477000"/>
            <a:ext cx="23622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438400" y="6477000"/>
            <a:ext cx="4343400" cy="381000"/>
          </a:xfrm>
          <a:prstGeom prst="rect">
            <a:avLst/>
          </a:prstGeom>
          <a:solidFill>
            <a:srgbClr val="262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477000"/>
            <a:ext cx="2438400" cy="381000"/>
          </a:xfrm>
          <a:prstGeom prst="rect">
            <a:avLst/>
          </a:prstGeom>
          <a:solidFill>
            <a:srgbClr val="1A1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229600" cy="2057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013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520130"/>
            <a:ext cx="4114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2013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3333B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  <a:effectLst/>
        </p:spPr>
        <p:txBody>
          <a:bodyPr/>
          <a:lstStyle>
            <a:lvl1pPr marL="182880" algn="l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2" name="Picture 21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081" y="29771"/>
            <a:ext cx="2343919" cy="7322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6" name="Rectangle 25"/>
          <p:cNvSpPr/>
          <p:nvPr userDrawn="1"/>
        </p:nvSpPr>
        <p:spPr>
          <a:xfrm>
            <a:off x="6781800" y="6477000"/>
            <a:ext cx="23622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2438400" y="6477000"/>
            <a:ext cx="4343400" cy="381000"/>
          </a:xfrm>
          <a:prstGeom prst="rect">
            <a:avLst/>
          </a:prstGeom>
          <a:solidFill>
            <a:srgbClr val="262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0" y="6477000"/>
            <a:ext cx="2438400" cy="381000"/>
          </a:xfrm>
          <a:prstGeom prst="rect">
            <a:avLst/>
          </a:prstGeom>
          <a:solidFill>
            <a:srgbClr val="1A1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013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520130"/>
            <a:ext cx="4114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2013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058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3333B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081" y="29771"/>
            <a:ext cx="2343919" cy="7322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6" name="Rectangle 25"/>
          <p:cNvSpPr/>
          <p:nvPr userDrawn="1"/>
        </p:nvSpPr>
        <p:spPr>
          <a:xfrm>
            <a:off x="6781800" y="6477000"/>
            <a:ext cx="23622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2438400" y="6477000"/>
            <a:ext cx="4343400" cy="381000"/>
          </a:xfrm>
          <a:prstGeom prst="rect">
            <a:avLst/>
          </a:prstGeom>
          <a:solidFill>
            <a:srgbClr val="262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0" y="6477000"/>
            <a:ext cx="2438400" cy="381000"/>
          </a:xfrm>
          <a:prstGeom prst="rect">
            <a:avLst/>
          </a:prstGeom>
          <a:solidFill>
            <a:srgbClr val="1A1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13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520130"/>
            <a:ext cx="4114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2013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3333B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" name="Picture 19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081" y="29771"/>
            <a:ext cx="2343919" cy="7322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" name="Rectangle 27"/>
          <p:cNvSpPr/>
          <p:nvPr userDrawn="1"/>
        </p:nvSpPr>
        <p:spPr>
          <a:xfrm>
            <a:off x="6781800" y="6477000"/>
            <a:ext cx="23622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2438400" y="6477000"/>
            <a:ext cx="4343400" cy="381000"/>
          </a:xfrm>
          <a:prstGeom prst="rect">
            <a:avLst/>
          </a:prstGeom>
          <a:solidFill>
            <a:srgbClr val="262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0" y="6477000"/>
            <a:ext cx="2438400" cy="381000"/>
          </a:xfrm>
          <a:prstGeom prst="rect">
            <a:avLst/>
          </a:prstGeom>
          <a:solidFill>
            <a:srgbClr val="1A1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13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520130"/>
            <a:ext cx="4114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2013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3333B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7" name="Picture 16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081" y="29771"/>
            <a:ext cx="2343919" cy="73222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4" name="Rectangle 23"/>
          <p:cNvSpPr/>
          <p:nvPr userDrawn="1"/>
        </p:nvSpPr>
        <p:spPr>
          <a:xfrm>
            <a:off x="6781800" y="6477000"/>
            <a:ext cx="23622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2438400" y="6477000"/>
            <a:ext cx="4343400" cy="381000"/>
          </a:xfrm>
          <a:prstGeom prst="rect">
            <a:avLst/>
          </a:prstGeom>
          <a:solidFill>
            <a:srgbClr val="262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0" y="6477000"/>
            <a:ext cx="2438400" cy="381000"/>
          </a:xfrm>
          <a:prstGeom prst="rect">
            <a:avLst/>
          </a:prstGeom>
          <a:solidFill>
            <a:srgbClr val="1A1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013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520130"/>
            <a:ext cx="41148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20130"/>
            <a:ext cx="1828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???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oleObject" Target="../embeddings/oleObject4.bin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22.wmf"/><Relationship Id="rId4" Type="http://schemas.microsoft.com/office/2007/relationships/hdphoto" Target="../media/hdphoto1.wdp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 570: Location and Navigation: Theory &amp;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Global Positioning System (GPS)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1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 smtClean="0">
                <a:solidFill>
                  <a:prstClr val="white"/>
                </a:solidFill>
              </a:rPr>
              <a:t>Modulation Scheme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Position is determined by the travel time of a signal from four or more satellites to the receiving antenna</a:t>
            </a:r>
          </a:p>
          <a:p>
            <a:pPr lvl="1">
              <a:defRPr/>
            </a:pPr>
            <a:r>
              <a:rPr lang="en-US" dirty="0"/>
              <a:t>Three satellites for X, Y, Z position, one satellite to solve for clock biases in the receiver</a:t>
            </a:r>
          </a:p>
          <a:p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48400" y="5638800"/>
            <a:ext cx="2133600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Image Source: NASA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17850"/>
            <a:ext cx="4457700" cy="313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10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2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 smtClean="0">
                <a:solidFill>
                  <a:prstClr val="white"/>
                </a:solidFill>
              </a:rPr>
              <a:t>Modulation </a:t>
            </a:r>
            <a:r>
              <a:rPr lang="en-US" sz="2400" b="0" dirty="0">
                <a:solidFill>
                  <a:prstClr val="white"/>
                </a:solidFill>
              </a:rPr>
              <a:t>Scheme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610600" cy="5181600"/>
          </a:xfrm>
        </p:spPr>
        <p:txBody>
          <a:bodyPr/>
          <a:lstStyle/>
          <a:p>
            <a:r>
              <a:rPr lang="en-US" dirty="0"/>
              <a:t>The GPS employs quadrature Binary Phase Shift Keying  (BPSK) modulation at two frequencies (CDMA)</a:t>
            </a:r>
          </a:p>
          <a:p>
            <a:pPr lvl="1"/>
            <a:r>
              <a:rPr lang="en-US" dirty="0"/>
              <a:t>L1 = 1,575.42 </a:t>
            </a:r>
            <a:r>
              <a:rPr lang="en-US" dirty="0" smtClean="0"/>
              <a:t>MHz </a:t>
            </a:r>
            <a:endParaRPr lang="en-US" dirty="0"/>
          </a:p>
          <a:p>
            <a:pPr lvl="2"/>
            <a:r>
              <a:rPr lang="en-US" dirty="0">
                <a:sym typeface="Symbol"/>
              </a:rPr>
              <a:t>1 = 19 cm</a:t>
            </a:r>
            <a:endParaRPr lang="en-US" dirty="0"/>
          </a:p>
          <a:p>
            <a:pPr lvl="1"/>
            <a:r>
              <a:rPr lang="en-US" dirty="0"/>
              <a:t>L2 = 1,227.6 </a:t>
            </a:r>
            <a:r>
              <a:rPr lang="en-US" dirty="0" smtClean="0"/>
              <a:t>MHz</a:t>
            </a:r>
            <a:endParaRPr lang="en-US" dirty="0"/>
          </a:p>
          <a:p>
            <a:pPr lvl="2"/>
            <a:r>
              <a:rPr lang="en-US" dirty="0">
                <a:sym typeface="Symbol"/>
              </a:rPr>
              <a:t>1 = 24 cm</a:t>
            </a:r>
            <a:endParaRPr lang="en-US" dirty="0"/>
          </a:p>
          <a:p>
            <a:r>
              <a:rPr lang="en-US" dirty="0"/>
              <a:t>Two main PRN codes</a:t>
            </a:r>
          </a:p>
          <a:p>
            <a:pPr lvl="1"/>
            <a:r>
              <a:rPr lang="en-US" dirty="0"/>
              <a:t>C/A: Course acquisition</a:t>
            </a:r>
          </a:p>
          <a:p>
            <a:pPr lvl="2"/>
            <a:r>
              <a:rPr lang="en-US" dirty="0"/>
              <a:t>10-bit 1 MHz</a:t>
            </a:r>
          </a:p>
          <a:p>
            <a:pPr lvl="1"/>
            <a:r>
              <a:rPr lang="en-US" dirty="0"/>
              <a:t>P: Precise</a:t>
            </a:r>
          </a:p>
          <a:p>
            <a:pPr lvl="2"/>
            <a:r>
              <a:rPr lang="en-US" dirty="0"/>
              <a:t>40 bit 10 MHz</a:t>
            </a:r>
          </a:p>
          <a:p>
            <a:pPr lvl="2"/>
            <a:r>
              <a:rPr lang="en-US" dirty="0"/>
              <a:t>Encrypted P(Y) code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514600"/>
            <a:ext cx="4114286" cy="342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11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>
                <a:solidFill>
                  <a:prstClr val="white"/>
                </a:solidFill>
              </a:rPr>
              <a:t>Modulation Scheme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Quadrature BPSK modulation</a:t>
            </a:r>
          </a:p>
          <a:p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22500" t="28667" r="20833" b="6000"/>
          <a:stretch>
            <a:fillRect/>
          </a:stretch>
        </p:blipFill>
        <p:spPr bwMode="auto">
          <a:xfrm>
            <a:off x="1219200" y="1889816"/>
            <a:ext cx="51816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83153" y="5742801"/>
            <a:ext cx="3653693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b="1" u="sng" dirty="0" smtClean="0"/>
              <a:t>Ref</a:t>
            </a:r>
            <a:r>
              <a:rPr lang="en-US" sz="1200" dirty="0" smtClean="0"/>
              <a:t>: JNC 2010 GPS 101 Short	Course by Jacob Campbell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12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>
                <a:solidFill>
                  <a:prstClr val="white"/>
                </a:solidFill>
              </a:rPr>
              <a:t>Signal Processing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Code and Carrier Phase Processing</a:t>
            </a:r>
          </a:p>
          <a:p>
            <a:pPr lvl="1">
              <a:defRPr/>
            </a:pPr>
            <a:r>
              <a:rPr lang="en-US" dirty="0"/>
              <a:t>Code used to determine user’s gross position</a:t>
            </a:r>
          </a:p>
          <a:p>
            <a:pPr lvl="1">
              <a:defRPr/>
            </a:pPr>
            <a:r>
              <a:rPr lang="en-US" dirty="0"/>
              <a:t>Carrier phase difference can be used to gain more accurate position</a:t>
            </a:r>
          </a:p>
          <a:p>
            <a:pPr lvl="2">
              <a:defRPr/>
            </a:pPr>
            <a:r>
              <a:rPr lang="en-US" dirty="0"/>
              <a:t>Timing of signals must be known to within one carrier cycle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13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0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 smtClean="0">
                <a:solidFill>
                  <a:prstClr val="white"/>
                </a:solidFill>
              </a:rPr>
              <a:t>Pseudorange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pic>
        <p:nvPicPr>
          <p:cNvPr id="7" name="Picture 4" descr="http://www.texscience.org/earth/earth-3d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865" y="2488493"/>
            <a:ext cx="2340864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45421"/>
              </p:ext>
            </p:extLst>
          </p:nvPr>
        </p:nvGraphicFramePr>
        <p:xfrm>
          <a:off x="7060315" y="388073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0315" y="3880731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 descr="C:\Documents and Settings\steve\Local Settings\Temporary Internet Files\Content.IE5\4IJCY1YV\MC90043485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6445">
            <a:off x="7913421" y="2768760"/>
            <a:ext cx="571429" cy="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dge 3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1065" y="3010830"/>
            <a:ext cx="237744" cy="525780"/>
          </a:xfrm>
          <a:prstGeom prst="rect">
            <a:avLst/>
          </a:prstGeom>
          <a:noFill/>
        </p:spPr>
      </p:pic>
      <p:pic>
        <p:nvPicPr>
          <p:cNvPr id="11" name="Picture 2" descr="C:\Documents and Settings\steve\Local Settings\Temporary Internet Files\Content.IE5\4IJCY1YV\MC90043485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65" y="4050664"/>
            <a:ext cx="571429" cy="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steve\Local Settings\Temporary Internet Files\Content.IE5\4IJCY1YV\MC90043485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9232">
            <a:off x="7033928" y="2042056"/>
            <a:ext cx="571429" cy="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5678809" y="1726493"/>
            <a:ext cx="581370" cy="15472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C:\Documents and Settings\steve\Local Settings\Temporary Internet Files\Content.IE5\4IJCY1YV\MC90043485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6131">
            <a:off x="5974465" y="1364578"/>
            <a:ext cx="571429" cy="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17482017">
            <a:off x="5596186" y="230382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1</a:t>
            </a:r>
            <a:endParaRPr lang="en-US" i="1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678809" y="2374121"/>
            <a:ext cx="1571970" cy="8995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678809" y="3010830"/>
            <a:ext cx="2421844" cy="2628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9935465">
            <a:off x="6265514" y="242617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2</a:t>
            </a:r>
            <a:endParaRPr lang="en-US" i="1" baseline="-25000" dirty="0"/>
          </a:p>
        </p:txBody>
      </p:sp>
      <p:sp>
        <p:nvSpPr>
          <p:cNvPr id="19" name="TextBox 18"/>
          <p:cNvSpPr txBox="1"/>
          <p:nvPr/>
        </p:nvSpPr>
        <p:spPr>
          <a:xfrm rot="21223573">
            <a:off x="7053851" y="2753009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 smtClean="0">
                <a:sym typeface="Symbol"/>
              </a:rPr>
              <a:t>3</a:t>
            </a:r>
            <a:endParaRPr lang="en-US" i="1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678809" y="3273720"/>
            <a:ext cx="1803084" cy="9673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04927">
            <a:off x="6797691" y="3602259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</a:t>
            </a:r>
            <a:r>
              <a:rPr lang="en-US" i="1" baseline="-25000" dirty="0">
                <a:sym typeface="Symbol"/>
              </a:rPr>
              <a:t>n</a:t>
            </a:r>
            <a:endParaRPr lang="en-US" i="1" baseline="-25000" dirty="0"/>
          </a:p>
        </p:txBody>
      </p:sp>
      <p:sp>
        <p:nvSpPr>
          <p:cNvPr id="22" name="TextBox 21"/>
          <p:cNvSpPr txBox="1"/>
          <p:nvPr/>
        </p:nvSpPr>
        <p:spPr>
          <a:xfrm rot="20033152">
            <a:off x="5689604" y="1138563"/>
            <a:ext cx="779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Sat</a:t>
            </a:r>
            <a:r>
              <a:rPr lang="en-US" sz="1200" baseline="-25000" dirty="0" smtClean="0"/>
              <a:t>1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sz="1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 rot="2005665">
            <a:off x="7166290" y="1802692"/>
            <a:ext cx="753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Sat</a:t>
            </a:r>
            <a:r>
              <a:rPr lang="en-US" sz="1200" baseline="-25000" dirty="0" smtClean="0"/>
              <a:t>2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sz="1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8364620" y="2774482"/>
            <a:ext cx="779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Sat</a:t>
            </a:r>
            <a:r>
              <a:rPr lang="en-US" sz="1200" baseline="-25000" dirty="0"/>
              <a:t>3</a:t>
            </a:r>
            <a:endParaRPr lang="en-US" sz="1200" baseline="-25000" dirty="0" smtClean="0"/>
          </a:p>
          <a:p>
            <a:pPr algn="ctr"/>
            <a:r>
              <a:rPr lang="en-US" sz="1200" dirty="0" smtClean="0"/>
              <a:t>(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sz="12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 rot="20320698">
            <a:off x="7609998" y="4165368"/>
            <a:ext cx="753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Sat</a:t>
            </a:r>
            <a:r>
              <a:rPr lang="en-US" sz="1200" baseline="-25000" dirty="0" err="1"/>
              <a:t>n</a:t>
            </a:r>
            <a:endParaRPr lang="en-US" sz="1200" baseline="-25000" dirty="0" smtClean="0"/>
          </a:p>
          <a:p>
            <a:pPr algn="ctr"/>
            <a:r>
              <a:rPr lang="en-US" sz="1200" dirty="0" smtClean="0"/>
              <a:t>(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2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12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sz="12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688465" y="1923144"/>
            <a:ext cx="167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GPS receiver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1896" y="990600"/>
            <a:ext cx="2209800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All measurements in ECEF coordinates</a:t>
            </a:r>
            <a:endParaRPr lang="en-US" sz="2000" dirty="0"/>
          </a:p>
        </p:txBody>
      </p:sp>
      <p:cxnSp>
        <p:nvCxnSpPr>
          <p:cNvPr id="28" name="Straight Arrow Connector 27"/>
          <p:cNvCxnSpPr>
            <a:stCxn id="10" idx="0"/>
          </p:cNvCxnSpPr>
          <p:nvPr/>
        </p:nvCxnSpPr>
        <p:spPr>
          <a:xfrm flipH="1" flipV="1">
            <a:off x="4900253" y="2327770"/>
            <a:ext cx="659684" cy="68306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820280"/>
              </p:ext>
            </p:extLst>
          </p:nvPr>
        </p:nvGraphicFramePr>
        <p:xfrm>
          <a:off x="147638" y="2724829"/>
          <a:ext cx="34337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Equation" r:id="rId9" imgW="2298600" imgH="317160" progId="Equation.DSMT4">
                  <p:embed/>
                </p:oleObj>
              </mc:Choice>
              <mc:Fallback>
                <p:oleObj name="Equation" r:id="rId9" imgW="2298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2724829"/>
                        <a:ext cx="3433762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6077"/>
              </p:ext>
            </p:extLst>
          </p:nvPr>
        </p:nvGraphicFramePr>
        <p:xfrm>
          <a:off x="457200" y="3615653"/>
          <a:ext cx="26749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name="Equation" r:id="rId11" imgW="1790640" imgH="482400" progId="Equation.DSMT4">
                  <p:embed/>
                </p:oleObj>
              </mc:Choice>
              <mc:Fallback>
                <p:oleObj name="Equation" r:id="rId11" imgW="1790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15653"/>
                        <a:ext cx="267493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35707"/>
              </p:ext>
            </p:extLst>
          </p:nvPr>
        </p:nvGraphicFramePr>
        <p:xfrm>
          <a:off x="0" y="4497130"/>
          <a:ext cx="4150944" cy="33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Equation" r:id="rId13" imgW="3492360" imgH="279360" progId="Equation.DSMT4">
                  <p:embed/>
                </p:oleObj>
              </mc:Choice>
              <mc:Fallback>
                <p:oleObj name="Equation" r:id="rId13" imgW="3492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97130"/>
                        <a:ext cx="4150944" cy="332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11181"/>
              </p:ext>
            </p:extLst>
          </p:nvPr>
        </p:nvGraphicFramePr>
        <p:xfrm>
          <a:off x="381000" y="4905557"/>
          <a:ext cx="4038600" cy="137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name="Equation" r:id="rId15" imgW="3288960" imgH="1117440" progId="Equation.DSMT4">
                  <p:embed/>
                </p:oleObj>
              </mc:Choice>
              <mc:Fallback>
                <p:oleObj name="Equation" r:id="rId15" imgW="328896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05557"/>
                        <a:ext cx="4038600" cy="137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 rot="2011525">
            <a:off x="7830770" y="3335760"/>
            <a:ext cx="240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69494" y="5286557"/>
            <a:ext cx="17697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 </a:t>
            </a:r>
            <a:r>
              <a:rPr lang="en-US" dirty="0" smtClean="0">
                <a:sym typeface="Symbol"/>
              </a:rPr>
              <a:t>- pseudorange</a:t>
            </a:r>
          </a:p>
          <a:p>
            <a:r>
              <a:rPr lang="en-US" i="1" dirty="0" smtClean="0">
                <a:sym typeface="Symbol"/>
              </a:rPr>
              <a:t>r</a:t>
            </a:r>
            <a:r>
              <a:rPr lang="en-US" i="1" baseline="-25000" dirty="0" smtClean="0">
                <a:sym typeface="Symbol"/>
              </a:rPr>
              <a:t>e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- Earth’s radius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14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>
                <a:solidFill>
                  <a:prstClr val="white"/>
                </a:solidFill>
              </a:rPr>
              <a:t>Pseudorange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more realistic model 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perturb this model to form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This can be solved via least-squares or  Kalman filter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452321"/>
              </p:ext>
            </p:extLst>
          </p:nvPr>
        </p:nvGraphicFramePr>
        <p:xfrm>
          <a:off x="1019175" y="1981200"/>
          <a:ext cx="5670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3" imgW="2946240" imgH="317160" progId="Equation.DSMT4">
                  <p:embed/>
                </p:oleObj>
              </mc:Choice>
              <mc:Fallback>
                <p:oleObj name="Equation" r:id="rId3" imgW="29462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981200"/>
                        <a:ext cx="56705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638422"/>
              </p:ext>
            </p:extLst>
          </p:nvPr>
        </p:nvGraphicFramePr>
        <p:xfrm>
          <a:off x="1905000" y="3429000"/>
          <a:ext cx="3838575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5" imgW="1993680" imgH="939600" progId="Equation.DSMT4">
                  <p:embed/>
                </p:oleObj>
              </mc:Choice>
              <mc:Fallback>
                <p:oleObj name="Equation" r:id="rId5" imgW="19936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29000"/>
                        <a:ext cx="3838575" cy="180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15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>
                <a:solidFill>
                  <a:prstClr val="white"/>
                </a:solidFill>
              </a:rPr>
              <a:t>Sources Of Error </a:t>
            </a:r>
            <a:r>
              <a:rPr lang="en-US" sz="2400" b="0" dirty="0" smtClean="0">
                <a:solidFill>
                  <a:prstClr val="white"/>
                </a:solidFill>
              </a:rPr>
              <a:t>- GDOP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19915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mtClean="0"/>
              <a:t>Geometry of satellite constellation wrt to receiver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Good GDOP occurs when </a:t>
            </a:r>
          </a:p>
          <a:p>
            <a:pPr lvl="1">
              <a:lnSpc>
                <a:spcPct val="90000"/>
              </a:lnSpc>
              <a:defRPr/>
            </a:pPr>
            <a:r>
              <a:rPr lang="en-US" smtClean="0"/>
              <a:t>Satellites just above the horizon </a:t>
            </a:r>
            <a:br>
              <a:rPr lang="en-US" smtClean="0"/>
            </a:br>
            <a:r>
              <a:rPr lang="en-US" smtClean="0"/>
              <a:t>spaced and one satellite directly </a:t>
            </a:r>
            <a:br>
              <a:rPr lang="en-US" smtClean="0"/>
            </a:br>
            <a:r>
              <a:rPr lang="en-US" smtClean="0"/>
              <a:t>overhead</a:t>
            </a:r>
          </a:p>
          <a:p>
            <a:pPr>
              <a:lnSpc>
                <a:spcPct val="90000"/>
              </a:lnSpc>
              <a:defRPr/>
            </a:pPr>
            <a:r>
              <a:rPr lang="en-US" smtClean="0"/>
              <a:t>Bad GDOP when pseodurange </a:t>
            </a:r>
            <a:br>
              <a:rPr lang="en-US" smtClean="0"/>
            </a:br>
            <a:r>
              <a:rPr lang="en-US" smtClean="0"/>
              <a:t>vectors are almost</a:t>
            </a:r>
            <a:br>
              <a:rPr lang="en-US" smtClean="0"/>
            </a:br>
            <a:r>
              <a:rPr lang="en-US" smtClean="0"/>
              <a:t>linearly dependent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 r="56782" b="20152"/>
          <a:stretch/>
        </p:blipFill>
        <p:spPr bwMode="auto">
          <a:xfrm>
            <a:off x="3755439" y="3789952"/>
            <a:ext cx="2492961" cy="253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6" t="5930" b="20152"/>
          <a:stretch/>
        </p:blipFill>
        <p:spPr bwMode="auto">
          <a:xfrm>
            <a:off x="5975681" y="1580152"/>
            <a:ext cx="3015919" cy="253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16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 smtClean="0">
                <a:solidFill>
                  <a:prstClr val="white"/>
                </a:solidFill>
              </a:rPr>
              <a:t>Other Sources </a:t>
            </a:r>
            <a:r>
              <a:rPr lang="en-US" sz="2400" b="0" dirty="0">
                <a:solidFill>
                  <a:prstClr val="white"/>
                </a:solidFill>
              </a:rPr>
              <a:t>Of 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143000"/>
            <a:ext cx="82296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mtClean="0"/>
              <a:t>Selective Availability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Intentional errors in PRN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Discontinued in 5/1/2000</a:t>
            </a:r>
          </a:p>
          <a:p>
            <a:pPr>
              <a:lnSpc>
                <a:spcPct val="80000"/>
              </a:lnSpc>
              <a:defRPr/>
            </a:pPr>
            <a:r>
              <a:rPr lang="en-US" smtClean="0"/>
              <a:t>Atmospheric Effects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Ionospheric</a:t>
            </a:r>
          </a:p>
          <a:p>
            <a:pPr lvl="1">
              <a:lnSpc>
                <a:spcPct val="80000"/>
              </a:lnSpc>
              <a:defRPr/>
            </a:pPr>
            <a:r>
              <a:rPr lang="en-US" smtClean="0"/>
              <a:t>Tropospheric</a:t>
            </a:r>
          </a:p>
          <a:p>
            <a:pPr>
              <a:lnSpc>
                <a:spcPct val="80000"/>
              </a:lnSpc>
              <a:defRPr/>
            </a:pPr>
            <a:r>
              <a:rPr lang="en-US" smtClean="0"/>
              <a:t>Multipath</a:t>
            </a:r>
          </a:p>
          <a:p>
            <a:pPr>
              <a:lnSpc>
                <a:spcPct val="80000"/>
              </a:lnSpc>
              <a:defRPr/>
            </a:pPr>
            <a:r>
              <a:rPr lang="en-US" smtClean="0"/>
              <a:t>Ephemeris Error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	(satellite position data)</a:t>
            </a:r>
          </a:p>
          <a:p>
            <a:pPr>
              <a:lnSpc>
                <a:spcPct val="80000"/>
              </a:lnSpc>
              <a:defRPr/>
            </a:pPr>
            <a:r>
              <a:rPr lang="en-US" smtClean="0"/>
              <a:t>Satellite Clock Error</a:t>
            </a:r>
          </a:p>
          <a:p>
            <a:pPr>
              <a:lnSpc>
                <a:spcPct val="80000"/>
              </a:lnSpc>
              <a:defRPr/>
            </a:pPr>
            <a:r>
              <a:rPr lang="en-US" smtClean="0"/>
              <a:t>Receiver Clock Error</a:t>
            </a:r>
            <a:endParaRPr lang="en-US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066800"/>
            <a:ext cx="3581400" cy="230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b="5061"/>
          <a:stretch>
            <a:fillRect/>
          </a:stretch>
        </p:blipFill>
        <p:spPr bwMode="auto">
          <a:xfrm>
            <a:off x="4876800" y="3581400"/>
            <a:ext cx="397192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17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>
                <a:solidFill>
                  <a:prstClr val="white"/>
                </a:solidFill>
              </a:rPr>
              <a:t>Error Mitigation Techniques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04800" y="1066800"/>
            <a:ext cx="83820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dirty="0" smtClean="0"/>
              <a:t>Carriers at </a:t>
            </a:r>
            <a:r>
              <a:rPr lang="en-US" dirty="0"/>
              <a:t>L1 = 1,575.42 </a:t>
            </a:r>
            <a:r>
              <a:rPr lang="en-US" dirty="0" smtClean="0"/>
              <a:t>MHz &amp; </a:t>
            </a:r>
            <a:r>
              <a:rPr lang="en-US" dirty="0"/>
              <a:t>L2 </a:t>
            </a:r>
            <a:r>
              <a:rPr lang="en-US" dirty="0" smtClean="0"/>
              <a:t>= 1,227.6 MHz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Ionospheric</a:t>
            </a:r>
            <a:r>
              <a:rPr lang="en-US" dirty="0" smtClean="0"/>
              <a:t> error is frequency dependent so using two frequencies helps to limit error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Differential GPS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Post-Process user measurements using measured error values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Space Based Augmentation Systems(SBAS)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Examples are U.S. Wide Area Augmentation System (WAAS), European Geostationary Navigational Overlay Service (EGNOS)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SBAS provides atmospheric, ephemeris and satellite clock error correction values in real time</a:t>
            </a:r>
            <a:endParaRPr lang="en-US" sz="2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18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>
                <a:solidFill>
                  <a:prstClr val="white"/>
                </a:solidFill>
              </a:rPr>
              <a:t>Error Mitigation </a:t>
            </a:r>
            <a:r>
              <a:rPr lang="en-US" sz="2400" b="0" dirty="0" smtClean="0">
                <a:solidFill>
                  <a:prstClr val="white"/>
                </a:solidFill>
              </a:rPr>
              <a:t>Techniques – Differential GPS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171197"/>
            <a:ext cx="82296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Uses a GPS receiver at a fixed, surveyed location to measure error in pseudorange signals from satellites</a:t>
            </a:r>
          </a:p>
          <a:p>
            <a:pPr lvl="1">
              <a:defRPr/>
            </a:pPr>
            <a:r>
              <a:rPr lang="en-US" dirty="0" smtClean="0"/>
              <a:t>Pseudorange error for each satellite is subtracted from mobile receiver before calculating position (typically post processed)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80996"/>
            <a:ext cx="3809524" cy="271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19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 smtClean="0">
                <a:solidFill>
                  <a:prstClr val="white"/>
                </a:solidFill>
              </a:rPr>
              <a:t>Dead Reckoning </a:t>
            </a:r>
            <a:r>
              <a:rPr lang="en-US" sz="2400" b="0" dirty="0" err="1" smtClean="0">
                <a:solidFill>
                  <a:prstClr val="white"/>
                </a:solidFill>
              </a:rPr>
              <a:t>vs</a:t>
            </a:r>
            <a:r>
              <a:rPr lang="en-US" sz="2400" b="0" dirty="0" smtClean="0">
                <a:solidFill>
                  <a:prstClr val="white"/>
                </a:solidFill>
              </a:rPr>
              <a:t> Position Fixing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Navigation can </a:t>
            </a:r>
            <a:r>
              <a:rPr lang="en-US" dirty="0"/>
              <a:t>be accomplished via “position fixing” or “dead reckoning”</a:t>
            </a:r>
          </a:p>
          <a:p>
            <a:pPr lvl="1"/>
            <a:r>
              <a:rPr lang="en-US" b="1" dirty="0" smtClean="0"/>
              <a:t>Dead </a:t>
            </a:r>
            <a:r>
              <a:rPr lang="en-US" b="1" dirty="0"/>
              <a:t>Reckoning</a:t>
            </a:r>
            <a:r>
              <a:rPr lang="en-US" dirty="0"/>
              <a:t> - Measures changes in position and/or </a:t>
            </a:r>
            <a:r>
              <a:rPr lang="en-US" dirty="0" smtClean="0"/>
              <a:t>attitude</a:t>
            </a:r>
          </a:p>
          <a:p>
            <a:pPr lvl="2"/>
            <a:r>
              <a:rPr lang="en-US" dirty="0" smtClean="0"/>
              <a:t>Inertial sensors provide relative position (and attitude)</a:t>
            </a:r>
            <a:endParaRPr lang="en-US" dirty="0"/>
          </a:p>
          <a:p>
            <a:pPr lvl="1"/>
            <a:r>
              <a:rPr lang="en-US" b="1" dirty="0"/>
              <a:t>Position Fixing </a:t>
            </a:r>
            <a:r>
              <a:rPr lang="en-US" dirty="0"/>
              <a:t>- Directly measuring location</a:t>
            </a:r>
          </a:p>
          <a:p>
            <a:pPr lvl="2"/>
            <a:r>
              <a:rPr lang="en-US" dirty="0"/>
              <a:t>GPS provides absolute position (and velocity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does GPS work?</a:t>
            </a:r>
          </a:p>
          <a:p>
            <a:pPr lvl="1"/>
            <a:r>
              <a:rPr lang="en-US" dirty="0" smtClean="0"/>
              <a:t>Effectively </a:t>
            </a:r>
            <a:r>
              <a:rPr lang="en-US" dirty="0"/>
              <a:t>via Multilateration </a:t>
            </a:r>
            <a:endParaRPr lang="en-US" dirty="0" smtClean="0"/>
          </a:p>
          <a:p>
            <a:pPr lvl="2"/>
            <a:r>
              <a:rPr lang="en-US" dirty="0" smtClean="0"/>
              <a:t>If I can measure my distance to three (or more) satellites at known locations, then, own location can be resolved</a:t>
            </a:r>
          </a:p>
          <a:p>
            <a:pPr lvl="3"/>
            <a:r>
              <a:rPr lang="en-US" dirty="0" smtClean="0"/>
              <a:t>Measure distance via “time-of-flight” (speed of light)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2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>
                <a:solidFill>
                  <a:prstClr val="white"/>
                </a:solidFill>
              </a:rPr>
              <a:t>Error Mitigation Techniques - WAAS/EGNOS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9314" y="1210191"/>
            <a:ext cx="7696200" cy="2743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Provide corrections based on user position</a:t>
            </a:r>
          </a:p>
          <a:p>
            <a:pPr>
              <a:defRPr/>
            </a:pPr>
            <a:r>
              <a:rPr lang="en-US" smtClean="0"/>
              <a:t>Assumes </a:t>
            </a:r>
            <a:br>
              <a:rPr lang="en-US" smtClean="0"/>
            </a:br>
            <a:r>
              <a:rPr lang="en-US" smtClean="0"/>
              <a:t>atmospheric</a:t>
            </a:r>
            <a:br>
              <a:rPr lang="en-US" smtClean="0"/>
            </a:br>
            <a:r>
              <a:rPr lang="en-US" smtClean="0"/>
              <a:t>error is locally </a:t>
            </a:r>
            <a:br>
              <a:rPr lang="en-US" smtClean="0"/>
            </a:br>
            <a:r>
              <a:rPr lang="en-US" smtClean="0"/>
              <a:t>correlated</a:t>
            </a:r>
            <a:endParaRPr lang="en-US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314" y="2048390"/>
            <a:ext cx="5714286" cy="412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20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 smtClean="0">
                <a:solidFill>
                  <a:prstClr val="white"/>
                </a:solidFill>
              </a:rPr>
              <a:t>Summary of the Sources of </a:t>
            </a:r>
            <a:r>
              <a:rPr lang="en-US" sz="2400" b="0" dirty="0">
                <a:solidFill>
                  <a:prstClr val="white"/>
                </a:solidFill>
              </a:rPr>
              <a:t>Error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066800"/>
            <a:ext cx="82296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Single satellite pseudorange measurement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GPS error summary</a:t>
            </a:r>
          </a:p>
          <a:p>
            <a:pPr lvl="1">
              <a:defRPr/>
            </a:pPr>
            <a:r>
              <a:rPr lang="en-US" dirty="0" smtClean="0"/>
              <a:t>SPS: L1 C/A with S/A off</a:t>
            </a:r>
          </a:p>
          <a:p>
            <a:pPr lvl="1">
              <a:defRPr/>
            </a:pPr>
            <a:r>
              <a:rPr lang="en-US" dirty="0" smtClean="0"/>
              <a:t>PPS: Dual frequency P/Y code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6172200"/>
            <a:ext cx="6858000" cy="228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u="sng" dirty="0" smtClean="0"/>
              <a:t>Ref</a:t>
            </a:r>
            <a:r>
              <a:rPr lang="en-US" sz="1050" dirty="0" smtClean="0"/>
              <a:t>: Navigation System Design by  Eduardo </a:t>
            </a:r>
            <a:r>
              <a:rPr lang="en-US" sz="1050" dirty="0" err="1" smtClean="0"/>
              <a:t>Nebot</a:t>
            </a:r>
            <a:r>
              <a:rPr lang="en-US" sz="1050" dirty="0" smtClean="0"/>
              <a:t>, Centre of Excellence for Autonomous Systems, The University of Sydney</a:t>
            </a:r>
            <a:endParaRPr lang="en-US" sz="105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21</a:t>
            </a:fld>
            <a:r>
              <a:rPr lang="en-US" smtClean="0"/>
              <a:t> of 23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10557"/>
              </p:ext>
            </p:extLst>
          </p:nvPr>
        </p:nvGraphicFramePr>
        <p:xfrm>
          <a:off x="1057470" y="1676400"/>
          <a:ext cx="718146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4787640" imgH="241200" progId="Equation.DSMT4">
                  <p:embed/>
                </p:oleObj>
              </mc:Choice>
              <mc:Fallback>
                <p:oleObj name="Equation" r:id="rId3" imgW="47876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470" y="1676400"/>
                        <a:ext cx="7181460" cy="36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6"/>
          <a:stretch/>
        </p:blipFill>
        <p:spPr bwMode="auto">
          <a:xfrm>
            <a:off x="446505" y="3527158"/>
            <a:ext cx="8250989" cy="279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r="79219"/>
          <a:stretch/>
        </p:blipFill>
        <p:spPr bwMode="auto">
          <a:xfrm>
            <a:off x="1828800" y="1679419"/>
            <a:ext cx="1430215" cy="12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r="61022"/>
          <a:stretch/>
        </p:blipFill>
        <p:spPr bwMode="auto">
          <a:xfrm>
            <a:off x="1828800" y="1679419"/>
            <a:ext cx="2682634" cy="12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r="43159"/>
          <a:stretch/>
        </p:blipFill>
        <p:spPr bwMode="auto">
          <a:xfrm>
            <a:off x="1828800" y="1679419"/>
            <a:ext cx="3912112" cy="12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r="22484"/>
          <a:stretch/>
        </p:blipFill>
        <p:spPr bwMode="auto">
          <a:xfrm>
            <a:off x="1828800" y="1679419"/>
            <a:ext cx="5335024" cy="12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7"/>
          <a:stretch/>
        </p:blipFill>
        <p:spPr bwMode="auto">
          <a:xfrm>
            <a:off x="7326685" y="2979615"/>
            <a:ext cx="14812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4" r="16768"/>
          <a:stretch/>
        </p:blipFill>
        <p:spPr bwMode="auto">
          <a:xfrm>
            <a:off x="5943600" y="2979615"/>
            <a:ext cx="14166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5" r="32886"/>
          <a:stretch/>
        </p:blipFill>
        <p:spPr bwMode="auto">
          <a:xfrm>
            <a:off x="4464542" y="2979615"/>
            <a:ext cx="152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r="49909"/>
          <a:stretch/>
        </p:blipFill>
        <p:spPr bwMode="auto">
          <a:xfrm>
            <a:off x="3104661" y="2979615"/>
            <a:ext cx="143803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 smtClean="0">
                <a:solidFill>
                  <a:prstClr val="white"/>
                </a:solidFill>
              </a:rPr>
              <a:t>The Future of GPS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3415" y="903431"/>
            <a:ext cx="8305800" cy="762000"/>
          </a:xfrm>
        </p:spPr>
        <p:txBody>
          <a:bodyPr/>
          <a:lstStyle/>
          <a:p>
            <a:r>
              <a:rPr lang="en-US" smtClean="0"/>
              <a:t>The Future of GPS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6"/>
          <a:stretch/>
        </p:blipFill>
        <p:spPr bwMode="auto">
          <a:xfrm>
            <a:off x="304801" y="2979615"/>
            <a:ext cx="282135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9419"/>
            <a:ext cx="6882477" cy="12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22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Positioning System (GPS)</a:t>
            </a:r>
            <a:br>
              <a:rPr lang="en-US" dirty="0"/>
            </a:br>
            <a:r>
              <a:rPr lang="en-US" sz="2400" b="0" dirty="0">
                <a:solidFill>
                  <a:prstClr val="white"/>
                </a:solidFill>
              </a:rPr>
              <a:t>The Future of GPS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23</a:t>
            </a:fld>
            <a:r>
              <a:rPr lang="en-US" smtClean="0"/>
              <a:t> of 23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5428" r="2404" b="25598"/>
          <a:stretch/>
        </p:blipFill>
        <p:spPr bwMode="auto">
          <a:xfrm>
            <a:off x="1098048" y="801077"/>
            <a:ext cx="6947904" cy="2696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6" t="28725" r="7244" b="16139"/>
          <a:stretch/>
        </p:blipFill>
        <p:spPr bwMode="auto">
          <a:xfrm>
            <a:off x="2057400" y="3581400"/>
            <a:ext cx="4823232" cy="292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8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 smtClean="0">
                <a:solidFill>
                  <a:prstClr val="white"/>
                </a:solidFill>
              </a:rPr>
              <a:t>An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GPS is a Space-Based Global Navigation Satellite System (GNSS)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Space segment (satellites)</a:t>
            </a:r>
          </a:p>
          <a:p>
            <a:pPr lvl="2"/>
            <a:r>
              <a:rPr lang="en-US" dirty="0" smtClean="0"/>
              <a:t>First satellites </a:t>
            </a:r>
            <a:r>
              <a:rPr lang="en-US" dirty="0"/>
              <a:t>launched </a:t>
            </a:r>
            <a:r>
              <a:rPr lang="en-US" dirty="0" smtClean="0"/>
              <a:t>in 1989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Control segment (ground station(s))</a:t>
            </a:r>
          </a:p>
          <a:p>
            <a:pPr lvl="2"/>
            <a:r>
              <a:rPr lang="en-US" dirty="0"/>
              <a:t>Master control segment, alternate, and monitors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User segment (receivers)</a:t>
            </a:r>
          </a:p>
          <a:p>
            <a:pPr lvl="2"/>
            <a:r>
              <a:rPr lang="en-US" dirty="0"/>
              <a:t>Both military and civilian</a:t>
            </a:r>
          </a:p>
          <a:p>
            <a:r>
              <a:rPr lang="en-US" dirty="0" smtClean="0"/>
              <a:t>Other GPS-like systems exist</a:t>
            </a:r>
          </a:p>
          <a:p>
            <a:pPr lvl="1"/>
            <a:r>
              <a:rPr lang="en-US" dirty="0" smtClean="0"/>
              <a:t>GLONASS – Russian</a:t>
            </a:r>
          </a:p>
          <a:p>
            <a:pPr lvl="1"/>
            <a:r>
              <a:rPr lang="en-US" dirty="0"/>
              <a:t>COMPASS/</a:t>
            </a:r>
            <a:r>
              <a:rPr lang="en-US" dirty="0" err="1"/>
              <a:t>BeiDou</a:t>
            </a:r>
            <a:r>
              <a:rPr lang="en-US" dirty="0"/>
              <a:t> </a:t>
            </a:r>
            <a:r>
              <a:rPr lang="en-US" dirty="0" smtClean="0"/>
              <a:t>– China</a:t>
            </a:r>
          </a:p>
          <a:p>
            <a:pPr lvl="1"/>
            <a:r>
              <a:rPr lang="en-US" dirty="0" smtClean="0"/>
              <a:t>Galileo </a:t>
            </a:r>
            <a:r>
              <a:rPr lang="en-US" dirty="0"/>
              <a:t>-  European Union (EU)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248400" y="3962400"/>
            <a:ext cx="2431256" cy="2438787"/>
            <a:chOff x="6553200" y="3962400"/>
            <a:chExt cx="2431256" cy="2438787"/>
          </a:xfrm>
        </p:grpSpPr>
        <p:pic>
          <p:nvPicPr>
            <p:cNvPr id="808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962400"/>
              <a:ext cx="2431256" cy="23002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171413" y="6124188"/>
              <a:ext cx="813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wikipedia</a:t>
              </a:r>
              <a:endParaRPr lang="en-US" sz="1200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3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 smtClean="0">
                <a:solidFill>
                  <a:prstClr val="white"/>
                </a:solidFill>
              </a:rPr>
              <a:t>Overview – The Space Segment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4800600" cy="5181600"/>
          </a:xfrm>
        </p:spPr>
        <p:txBody>
          <a:bodyPr/>
          <a:lstStyle/>
          <a:p>
            <a:r>
              <a:rPr lang="en-US" dirty="0" smtClean="0"/>
              <a:t>The Space Segment</a:t>
            </a:r>
          </a:p>
          <a:p>
            <a:pPr lvl="1">
              <a:defRPr/>
            </a:pPr>
            <a:r>
              <a:rPr lang="en-US" dirty="0" smtClean="0"/>
              <a:t>A constellation </a:t>
            </a:r>
            <a:r>
              <a:rPr lang="en-US" dirty="0"/>
              <a:t>of 24 satellites in 6 orbital planes</a:t>
            </a:r>
          </a:p>
          <a:p>
            <a:pPr lvl="1">
              <a:defRPr/>
            </a:pPr>
            <a:r>
              <a:rPr lang="en-US" dirty="0"/>
              <a:t>Four satellites in each plane</a:t>
            </a:r>
          </a:p>
          <a:p>
            <a:pPr lvl="1">
              <a:defRPr/>
            </a:pPr>
            <a:r>
              <a:rPr lang="en-US" dirty="0"/>
              <a:t>20,200 km altitude at 55</a:t>
            </a:r>
            <a:r>
              <a:rPr lang="en-US" dirty="0">
                <a:sym typeface="Symbol"/>
              </a:rPr>
              <a:t>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inclination</a:t>
            </a:r>
          </a:p>
          <a:p>
            <a:pPr lvl="2">
              <a:defRPr/>
            </a:pPr>
            <a:r>
              <a:rPr lang="en-US" dirty="0"/>
              <a:t>Each satellite’s orbital </a:t>
            </a:r>
            <a:br>
              <a:rPr lang="en-US" dirty="0"/>
            </a:br>
            <a:r>
              <a:rPr lang="en-US" dirty="0"/>
              <a:t>period is </a:t>
            </a:r>
            <a:r>
              <a:rPr lang="en-US" dirty="0" smtClean="0"/>
              <a:t>~12 </a:t>
            </a:r>
            <a:r>
              <a:rPr lang="en-US" dirty="0"/>
              <a:t>hours</a:t>
            </a:r>
          </a:p>
          <a:p>
            <a:pPr lvl="2">
              <a:defRPr/>
            </a:pPr>
            <a:r>
              <a:rPr lang="en-US" dirty="0"/>
              <a:t>&gt;6 satellites visible in each </a:t>
            </a:r>
            <a:br>
              <a:rPr lang="en-US" dirty="0"/>
            </a:br>
            <a:r>
              <a:rPr lang="en-US" dirty="0"/>
              <a:t>hemisphere</a:t>
            </a:r>
          </a:p>
          <a:p>
            <a:pPr lvl="1"/>
            <a:endParaRPr lang="en-US" dirty="0"/>
          </a:p>
        </p:txBody>
      </p:sp>
      <p:pic>
        <p:nvPicPr>
          <p:cNvPr id="7" name="Picture 4" descr="C:\Users\bruder\Downloads\ConstellationGP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364468"/>
            <a:ext cx="3429000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62600" y="6183868"/>
            <a:ext cx="27054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Courtesy of MATLAB</a:t>
            </a:r>
            <a:r>
              <a:rPr lang="en-US" dirty="0" smtClean="0">
                <a:sym typeface="Symbol"/>
              </a:rPr>
              <a:t>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443" y="838200"/>
            <a:ext cx="3065905" cy="245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4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>
                <a:solidFill>
                  <a:prstClr val="white"/>
                </a:solidFill>
              </a:rPr>
              <a:t>Overview – The Control segment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Control </a:t>
            </a:r>
            <a:r>
              <a:rPr lang="en-US" dirty="0" smtClean="0"/>
              <a:t>segment</a:t>
            </a:r>
          </a:p>
          <a:p>
            <a:pPr lvl="1"/>
            <a:r>
              <a:rPr lang="en-US" dirty="0" smtClean="0"/>
              <a:t>Tracking stations around </a:t>
            </a:r>
            <a:br>
              <a:rPr lang="en-US" dirty="0" smtClean="0"/>
            </a:br>
            <a:r>
              <a:rPr lang="en-US" dirty="0" smtClean="0"/>
              <a:t>the world</a:t>
            </a:r>
          </a:p>
          <a:p>
            <a:pPr lvl="2"/>
            <a:r>
              <a:rPr lang="en-US" dirty="0" smtClean="0"/>
              <a:t>1 Master control station</a:t>
            </a:r>
          </a:p>
          <a:p>
            <a:pPr lvl="3"/>
            <a:r>
              <a:rPr lang="en-US" dirty="0" smtClean="0"/>
              <a:t>Command &amp; Control</a:t>
            </a:r>
          </a:p>
          <a:p>
            <a:pPr lvl="2"/>
            <a:r>
              <a:rPr lang="en-US" dirty="0" smtClean="0"/>
              <a:t>1 Alternate control station</a:t>
            </a:r>
          </a:p>
          <a:p>
            <a:pPr lvl="3"/>
            <a:r>
              <a:rPr lang="en-US" dirty="0" smtClean="0"/>
              <a:t>Backup</a:t>
            </a:r>
          </a:p>
          <a:p>
            <a:pPr lvl="2"/>
            <a:r>
              <a:rPr lang="en-US" dirty="0" smtClean="0"/>
              <a:t>16 Monitor stations</a:t>
            </a:r>
          </a:p>
          <a:p>
            <a:pPr lvl="3"/>
            <a:r>
              <a:rPr lang="en-US" dirty="0" smtClean="0"/>
              <a:t>Orbit monitoring</a:t>
            </a:r>
          </a:p>
          <a:p>
            <a:pPr lvl="2"/>
            <a:r>
              <a:rPr lang="en-US" dirty="0" smtClean="0"/>
              <a:t>4 dedicated ground antenna</a:t>
            </a:r>
          </a:p>
          <a:p>
            <a:pPr lvl="3"/>
            <a:r>
              <a:rPr lang="en-US" dirty="0" smtClean="0"/>
              <a:t>Communication</a:t>
            </a:r>
          </a:p>
          <a:p>
            <a:pPr lvl="3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724400" y="1295400"/>
            <a:ext cx="4107656" cy="2225933"/>
            <a:chOff x="4724400" y="1295400"/>
            <a:chExt cx="4107656" cy="2225933"/>
          </a:xfrm>
        </p:grpSpPr>
        <p:pic>
          <p:nvPicPr>
            <p:cNvPr id="8" name="Picture 2" descr="Map showing the master control station at Schriever AFB, Colorado; alternate master control station at Vandenberg AFB, California; ground antennas in Cape Canaveral, Ascension, Diego Garcia, and Kwajalein; AFCSN remote tracking stations in Hawaii, Vandenberg AFB, Schriever AFB, New Hampshire, Greenland, United Kingdom, Diego Garcia, and Guam; Air Force monitoring stations in Hawaii, Schriever AFB, Cape Canaveral, Ascension, Diego Garcia, and Kwajalein; and NGA monitoring stations in Tahiti, Alaska, Ecuador, USNO, Argentina, United Kingdom, South Africa, Bahrain, South Korea, Australia, and New Zeala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295400"/>
              <a:ext cx="4107656" cy="2214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827120" y="3244334"/>
              <a:ext cx="721672" cy="2769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/>
                <a:t>gps.gov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5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7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Positioning System (GPS)</a:t>
            </a:r>
            <a:br>
              <a:rPr lang="en-US" dirty="0"/>
            </a:br>
            <a:r>
              <a:rPr lang="en-US" sz="2400" b="0" dirty="0">
                <a:solidFill>
                  <a:prstClr val="white"/>
                </a:solidFill>
              </a:rPr>
              <a:t>Overview – The </a:t>
            </a:r>
            <a:r>
              <a:rPr lang="en-US" sz="2400" b="0" dirty="0" smtClean="0">
                <a:solidFill>
                  <a:prstClr val="white"/>
                </a:solidFill>
              </a:rPr>
              <a:t>User </a:t>
            </a:r>
            <a:r>
              <a:rPr lang="en-US" sz="2400" b="0" dirty="0">
                <a:solidFill>
                  <a:prstClr val="white"/>
                </a:solidFill>
              </a:rPr>
              <a:t>Segment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User Segment</a:t>
            </a:r>
          </a:p>
          <a:p>
            <a:pPr lvl="1"/>
            <a:r>
              <a:rPr lang="en-US" dirty="0" smtClean="0"/>
              <a:t>Military receivers can receive encrypted </a:t>
            </a:r>
            <a:br>
              <a:rPr lang="en-US" dirty="0" smtClean="0"/>
            </a:br>
            <a:r>
              <a:rPr lang="en-US" dirty="0" smtClean="0"/>
              <a:t>GPS signals to realize higher performance</a:t>
            </a:r>
          </a:p>
          <a:p>
            <a:pPr lvl="3"/>
            <a:r>
              <a:rPr lang="en-US" dirty="0" smtClean="0"/>
              <a:t>E.g. Selectively Available Anti-Spoofing Module (</a:t>
            </a:r>
            <a:r>
              <a:rPr lang="en-US" dirty="0"/>
              <a:t>SAASM </a:t>
            </a:r>
            <a:r>
              <a:rPr lang="en-US" dirty="0" smtClean="0"/>
              <a:t>) and Precise Positioning System (PPS) encrypted key based systems</a:t>
            </a:r>
          </a:p>
          <a:p>
            <a:pPr lvl="1"/>
            <a:r>
              <a:rPr lang="en-US" dirty="0" smtClean="0"/>
              <a:t>Civilian receivers</a:t>
            </a:r>
          </a:p>
          <a:p>
            <a:pPr lvl="2"/>
            <a:r>
              <a:rPr lang="en-US" dirty="0" smtClean="0"/>
              <a:t>Commercial handheld</a:t>
            </a:r>
          </a:p>
          <a:p>
            <a:pPr lvl="3"/>
            <a:r>
              <a:rPr lang="en-US" dirty="0" smtClean="0"/>
              <a:t>e.g. </a:t>
            </a:r>
            <a:r>
              <a:rPr lang="en-US" dirty="0" err="1" smtClean="0"/>
              <a:t>Gamrin</a:t>
            </a:r>
            <a:r>
              <a:rPr lang="en-US" dirty="0" smtClean="0"/>
              <a:t> Montana 650</a:t>
            </a:r>
          </a:p>
          <a:p>
            <a:pPr lvl="2"/>
            <a:r>
              <a:rPr lang="en-US" dirty="0" smtClean="0"/>
              <a:t>OEM chipsets</a:t>
            </a:r>
          </a:p>
          <a:p>
            <a:pPr lvl="3"/>
            <a:r>
              <a:rPr lang="en-US" dirty="0" err="1" smtClean="0"/>
              <a:t>ublox</a:t>
            </a:r>
            <a:endParaRPr lang="en-US" dirty="0"/>
          </a:p>
          <a:p>
            <a:pPr lvl="4"/>
            <a:r>
              <a:rPr lang="en-US" dirty="0"/>
              <a:t>Multi-GNSS engine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GPS</a:t>
            </a:r>
            <a:r>
              <a:rPr lang="en-US" dirty="0"/>
              <a:t>, GLONASS, Galileo and </a:t>
            </a:r>
            <a:r>
              <a:rPr lang="en-US" dirty="0" smtClean="0"/>
              <a:t>QZSS</a:t>
            </a:r>
          </a:p>
          <a:p>
            <a:pPr lvl="3"/>
            <a:r>
              <a:rPr lang="en-US" dirty="0" err="1" smtClean="0"/>
              <a:t>Vectornav</a:t>
            </a:r>
            <a:endParaRPr lang="en-US" dirty="0" smtClean="0"/>
          </a:p>
          <a:p>
            <a:pPr lvl="4"/>
            <a:r>
              <a:rPr lang="en-US" dirty="0"/>
              <a:t>VN-200 OEM GPS-Aided Inertial Navigation System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22634" y="750046"/>
            <a:ext cx="2603268" cy="1600200"/>
            <a:chOff x="6165618" y="914400"/>
            <a:chExt cx="2603268" cy="1600200"/>
          </a:xfrm>
        </p:grpSpPr>
        <p:pic>
          <p:nvPicPr>
            <p:cNvPr id="1026" name="Picture 2" descr="http://www.mayflowercom.com/images/products_small/NA_100_rcvr_s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618" y="914400"/>
              <a:ext cx="1905000" cy="127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372350" y="2237601"/>
              <a:ext cx="13965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/>
                <a:t>NavAssure</a:t>
              </a:r>
              <a:r>
                <a:rPr lang="en-US" sz="1200" b="1" dirty="0"/>
                <a:t>® 100</a:t>
              </a:r>
              <a:endParaRPr lang="en-US" sz="1200" dirty="0"/>
            </a:p>
          </p:txBody>
        </p:sp>
      </p:grpSp>
      <p:pic>
        <p:nvPicPr>
          <p:cNvPr id="1030" name="Picture 6" descr="http://www.rei.com/media/dd/a40f9f42-6e10-4a41-a43f-9a4efb5cc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170" y="3124200"/>
            <a:ext cx="100869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A-7N GPS/GNSS module with Fl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1428750" cy="104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N 200 with Quar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 b="13784"/>
          <a:stretch/>
        </p:blipFill>
        <p:spPr bwMode="auto">
          <a:xfrm>
            <a:off x="7295783" y="5312997"/>
            <a:ext cx="1681163" cy="110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6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>
                <a:solidFill>
                  <a:prstClr val="white"/>
                </a:solidFill>
              </a:rPr>
              <a:t>Multilateration - Intersection of Spheres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774"/>
            <a:ext cx="9144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04800" y="1113819"/>
            <a:ext cx="3733800" cy="2010381"/>
            <a:chOff x="304800" y="1113819"/>
            <a:chExt cx="3733800" cy="2010381"/>
          </a:xfrm>
        </p:grpSpPr>
        <p:sp>
          <p:nvSpPr>
            <p:cNvPr id="12" name="TextBox 11"/>
            <p:cNvSpPr txBox="1"/>
            <p:nvPr/>
          </p:nvSpPr>
          <p:spPr>
            <a:xfrm>
              <a:off x="304800" y="1113819"/>
              <a:ext cx="2785571" cy="461665"/>
            </a:xfrm>
            <a:prstGeom prst="rect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satellite – A sphere</a:t>
              </a:r>
              <a:endParaRPr lang="en-US" sz="2400" dirty="0"/>
            </a:p>
          </p:txBody>
        </p:sp>
        <p:cxnSp>
          <p:nvCxnSpPr>
            <p:cNvPr id="8" name="Straight Arrow Connector 7"/>
            <p:cNvCxnSpPr>
              <a:stCxn id="12" idx="2"/>
            </p:cNvCxnSpPr>
            <p:nvPr/>
          </p:nvCxnSpPr>
          <p:spPr>
            <a:xfrm>
              <a:off x="1697586" y="1575484"/>
              <a:ext cx="2341014" cy="1548716"/>
            </a:xfrm>
            <a:prstGeom prst="straightConnector1">
              <a:avLst/>
            </a:prstGeom>
            <a:ln>
              <a:solidFill>
                <a:srgbClr val="FF66FF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625116" y="2077144"/>
            <a:ext cx="3327884" cy="2708177"/>
            <a:chOff x="1625116" y="2077144"/>
            <a:chExt cx="3327884" cy="2708177"/>
          </a:xfrm>
        </p:grpSpPr>
        <p:sp>
          <p:nvSpPr>
            <p:cNvPr id="17" name="TextBox 16"/>
            <p:cNvSpPr txBox="1"/>
            <p:nvPr/>
          </p:nvSpPr>
          <p:spPr>
            <a:xfrm rot="18294262">
              <a:off x="501860" y="3200400"/>
              <a:ext cx="2708177" cy="461665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r>
                <a:rPr lang="en-US" sz="2400" dirty="0" smtClean="0"/>
                <a:t> satellites – A circle</a:t>
              </a:r>
              <a:endParaRPr lang="en-US" sz="2400" dirty="0"/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>
              <a:off x="2045256" y="3563316"/>
              <a:ext cx="2907744" cy="3228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818187" y="1219200"/>
            <a:ext cx="3165225" cy="2149084"/>
            <a:chOff x="4818187" y="1219200"/>
            <a:chExt cx="3165225" cy="2149084"/>
          </a:xfrm>
        </p:grpSpPr>
        <p:sp>
          <p:nvSpPr>
            <p:cNvPr id="25" name="TextBox 24"/>
            <p:cNvSpPr txBox="1"/>
            <p:nvPr/>
          </p:nvSpPr>
          <p:spPr>
            <a:xfrm>
              <a:off x="4818187" y="1219200"/>
              <a:ext cx="3165225" cy="46166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  <a:r>
                <a:rPr lang="en-US" sz="2400" dirty="0" smtClean="0"/>
                <a:t> satellites – Two points</a:t>
              </a:r>
              <a:endParaRPr lang="en-US" sz="2400" dirty="0"/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 flipH="1">
              <a:off x="5410200" y="1680865"/>
              <a:ext cx="990600" cy="1519535"/>
            </a:xfrm>
            <a:prstGeom prst="straightConnector1">
              <a:avLst/>
            </a:prstGeom>
            <a:ln>
              <a:solidFill>
                <a:srgbClr val="00CC66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5" idx="2"/>
            </p:cNvCxnSpPr>
            <p:nvPr/>
          </p:nvCxnSpPr>
          <p:spPr>
            <a:xfrm flipH="1">
              <a:off x="5067300" y="1680865"/>
              <a:ext cx="1333500" cy="1687419"/>
            </a:xfrm>
            <a:prstGeom prst="straightConnector1">
              <a:avLst/>
            </a:prstGeom>
            <a:ln>
              <a:solidFill>
                <a:srgbClr val="00CC66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7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>
                <a:solidFill>
                  <a:prstClr val="white"/>
                </a:solidFill>
              </a:rPr>
              <a:t>Multilateration - Intersection of Spheres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Only one of the two points will be feasible</a:t>
            </a:r>
          </a:p>
          <a:p>
            <a:pPr lvl="1"/>
            <a:r>
              <a:rPr lang="en-US" dirty="0" smtClean="0"/>
              <a:t>E.g. on the surface of the Earth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3" t="14272" r="20149" b="18131"/>
          <a:stretch/>
        </p:blipFill>
        <p:spPr bwMode="auto">
          <a:xfrm>
            <a:off x="2207846" y="2362200"/>
            <a:ext cx="5181600" cy="361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 rot="3474567">
            <a:off x="4149070" y="3073112"/>
            <a:ext cx="3165225" cy="2645907"/>
            <a:chOff x="4818187" y="1219200"/>
            <a:chExt cx="3165225" cy="2645907"/>
          </a:xfrm>
        </p:grpSpPr>
        <p:sp>
          <p:nvSpPr>
            <p:cNvPr id="11" name="TextBox 10"/>
            <p:cNvSpPr txBox="1"/>
            <p:nvPr/>
          </p:nvSpPr>
          <p:spPr>
            <a:xfrm>
              <a:off x="4818187" y="1219200"/>
              <a:ext cx="3165225" cy="46166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  <a:r>
                <a:rPr lang="en-US" sz="2400" dirty="0" smtClean="0"/>
                <a:t> satellites – Two points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 rot="18125433" flipH="1">
              <a:off x="4801773" y="2565569"/>
              <a:ext cx="2270375" cy="328701"/>
            </a:xfrm>
            <a:prstGeom prst="straightConnector1">
              <a:avLst/>
            </a:prstGeom>
            <a:ln>
              <a:solidFill>
                <a:srgbClr val="00CC66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2"/>
            </p:cNvCxnSpPr>
            <p:nvPr/>
          </p:nvCxnSpPr>
          <p:spPr>
            <a:xfrm rot="18125433" flipH="1" flipV="1">
              <a:off x="4644870" y="2371481"/>
              <a:ext cx="2138031" cy="280899"/>
            </a:xfrm>
            <a:prstGeom prst="straightConnector1">
              <a:avLst/>
            </a:prstGeom>
            <a:ln>
              <a:solidFill>
                <a:srgbClr val="00CC66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8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</a:t>
            </a:r>
            <a:r>
              <a:rPr lang="en-US" dirty="0"/>
              <a:t>Positioning System (GPS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b="0" dirty="0">
                <a:solidFill>
                  <a:prstClr val="white"/>
                </a:solidFill>
              </a:rPr>
              <a:t>Multilateration </a:t>
            </a:r>
            <a:r>
              <a:rPr lang="en-US" sz="2400" b="0" dirty="0" smtClean="0">
                <a:solidFill>
                  <a:prstClr val="white"/>
                </a:solidFill>
              </a:rPr>
              <a:t>– Basic Idea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 11 April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NMT EE 570: Location and Navigation: Theory &amp;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Multilateration – The Basic </a:t>
            </a:r>
            <a:r>
              <a:rPr lang="en-US" dirty="0"/>
              <a:t>Idea</a:t>
            </a:r>
          </a:p>
          <a:p>
            <a:pPr lvl="1"/>
            <a:r>
              <a:rPr lang="en-US" dirty="0"/>
              <a:t>Determine range to a given satellite via time-of-flight of an RF signal (</a:t>
            </a:r>
            <a:r>
              <a:rPr lang="en-US" i="1" dirty="0"/>
              <a:t>i.e</a:t>
            </a:r>
            <a:r>
              <a:rPr lang="en-US" dirty="0"/>
              <a:t>. speed of light)</a:t>
            </a:r>
          </a:p>
          <a:p>
            <a:pPr lvl="1"/>
            <a:r>
              <a:rPr lang="en-US" dirty="0"/>
              <a:t>Requires very precise</a:t>
            </a:r>
            <a:br>
              <a:rPr lang="en-US" dirty="0"/>
            </a:br>
            <a:r>
              <a:rPr lang="en-US" dirty="0"/>
              <a:t>time bases</a:t>
            </a:r>
          </a:p>
          <a:p>
            <a:pPr lvl="2"/>
            <a:r>
              <a:rPr lang="en-US" dirty="0"/>
              <a:t>Receiver clock bias</a:t>
            </a:r>
          </a:p>
          <a:p>
            <a:endParaRPr lang="en-US" dirty="0"/>
          </a:p>
        </p:txBody>
      </p:sp>
      <p:pic>
        <p:nvPicPr>
          <p:cNvPr id="7" name="Picture 2" descr="http://www.colorado.edu/geography/gcraft/notes/gps/gif/figure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369" y="2550319"/>
            <a:ext cx="4822031" cy="385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D6CB6DE-1033-4C2C-8280-139BC16F7CB4}" type="slidenum">
              <a:rPr lang="en-US" smtClean="0"/>
              <a:pPr>
                <a:defRPr/>
              </a:pPr>
              <a:t>9</a:t>
            </a:fld>
            <a:r>
              <a:rPr lang="en-US" smtClean="0"/>
              <a:t> of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m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nmt</Template>
  <TotalTime>3934</TotalTime>
  <Words>1268</Words>
  <Application>Microsoft Office PowerPoint</Application>
  <PresentationFormat>On-screen Show (4:3)</PresentationFormat>
  <Paragraphs>237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Symbol</vt:lpstr>
      <vt:lpstr>Courier New</vt:lpstr>
      <vt:lpstr>Calibri</vt:lpstr>
      <vt:lpstr>Wingdings</vt:lpstr>
      <vt:lpstr>Times New Roman</vt:lpstr>
      <vt:lpstr>nmt</vt:lpstr>
      <vt:lpstr>Equation</vt:lpstr>
      <vt:lpstr>EE 570: Location and Navigation: Theory &amp; Practice</vt:lpstr>
      <vt:lpstr>The Global Positioning System (GPS) Dead Reckoning vs Position Fixing</vt:lpstr>
      <vt:lpstr>The Global Positioning System (GPS) An Overview</vt:lpstr>
      <vt:lpstr>The Global Positioning System (GPS) Overview – The Space Segment</vt:lpstr>
      <vt:lpstr>The Global Positioning System (GPS) Overview – The Control segment </vt:lpstr>
      <vt:lpstr>The Global Positioning System (GPS) Overview – The User Segment</vt:lpstr>
      <vt:lpstr>The Global Positioning System (GPS) Multilateration - Intersection of Spheres</vt:lpstr>
      <vt:lpstr>The Global Positioning System (GPS) Multilateration - Intersection of Spheres</vt:lpstr>
      <vt:lpstr>The Global Positioning System (GPS) Multilateration – Basic Idea</vt:lpstr>
      <vt:lpstr>The Global Positioning System (GPS) Modulation Scheme</vt:lpstr>
      <vt:lpstr>The Global Positioning System (GPS) Modulation Scheme</vt:lpstr>
      <vt:lpstr>The Global Positioning System (GPS) Modulation Scheme</vt:lpstr>
      <vt:lpstr>The Global Positioning System (GPS) Signal Processing</vt:lpstr>
      <vt:lpstr>The Global Positioning System (GPS) Pseudorange</vt:lpstr>
      <vt:lpstr>The Global Positioning System (GPS) Pseudorange</vt:lpstr>
      <vt:lpstr>The Global Positioning System (GPS) Sources Of Error - GDOP </vt:lpstr>
      <vt:lpstr>The Global Positioning System (GPS) Other Sources Of Error</vt:lpstr>
      <vt:lpstr>The Global Positioning System (GPS) Error Mitigation Techniques</vt:lpstr>
      <vt:lpstr>The Global Positioning System (GPS) Error Mitigation Techniques – Differential GPS</vt:lpstr>
      <vt:lpstr>The Global Positioning System (GPS) Error Mitigation Techniques - WAAS/EGNOS</vt:lpstr>
      <vt:lpstr>The Global Positioning System (GPS) Summary of the Sources of Error</vt:lpstr>
      <vt:lpstr>The Global Positioning System (GPS) The Future of GPS</vt:lpstr>
      <vt:lpstr>The Global Positioning System (GPS) The Future of GPS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bruder</dc:creator>
  <cp:lastModifiedBy>bruder</cp:lastModifiedBy>
  <cp:revision>1172</cp:revision>
  <cp:lastPrinted>2013-02-25T18:04:23Z</cp:lastPrinted>
  <dcterms:created xsi:type="dcterms:W3CDTF">2013-01-08T17:19:24Z</dcterms:created>
  <dcterms:modified xsi:type="dcterms:W3CDTF">2013-04-11T14:38:46Z</dcterms:modified>
</cp:coreProperties>
</file>